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0B97A5-5B47-47A7-A873-B77A5E0881F5}">
  <a:tblStyle styleId="{F20B97A5-5B47-47A7-A873-B77A5E0881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 everyone, we are group 10. Today, we will be presenting our research project for the course. My name is Jorge, and I am with Nina, Yifan and Jasmine.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During this presentation we will guide you through the dataset we used, the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Our first goal was to perform a detailed sentiment analysis on the earning calls transcripts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5c58f6b0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5c58f6b0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5c58f6b0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5c58f6b0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677d2d4e3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677d2d4e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5c58f6b0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5c58f6b0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5bf25f9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5bf25f9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5c58f6b0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5c58f6b0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5c58f6b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5c58f6b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6612a30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6612a30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677d2d4e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677d2d4e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Applied per speech and applied per sentence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677d2d4e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677d2d4e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5bf25f9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5bf25f9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677d2d4e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677d2d4e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677d2d4e3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677d2d4e3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677d2d4e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677d2d4e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In this Figure, we observe an intriguing case during an earnings call for Google.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The sentiment analysis reveals a distinctly negative sentiment in the CFO’s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statements compared to the other participant . This observation indicates we should take a closer look of the transcript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better understand the context and the specific remarks made by the CFO in the meeting.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677d2d4e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677d2d4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5c58f6b0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5c58f6b0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66c6f57a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66c6f57a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66c6f57a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66c6f57a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677d2d4e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677d2d4e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5bf25f9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5bf25f9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5bf25f9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5bf25f9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677d2d4e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677d2d4e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677d2d4e3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677d2d4e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677d2d4e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677d2d4e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677d2d4e3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677d2d4e3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5c58f6b0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5c58f6b0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fool.com/earnings-call-transcripts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45425" y="648975"/>
            <a:ext cx="691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80">
                <a:latin typeface="Georgia"/>
                <a:ea typeface="Georgia"/>
                <a:cs typeface="Georgia"/>
                <a:sym typeface="Georgia"/>
              </a:rPr>
              <a:t>Can (role-specific) sentiment in earnings call transcripts help predict stock price movements?</a:t>
            </a:r>
            <a:endParaRPr sz="228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80">
                <a:latin typeface="Georgia"/>
                <a:ea typeface="Georgia"/>
                <a:cs typeface="Georgia"/>
                <a:sym typeface="Georgia"/>
              </a:rPr>
              <a:t>A Sentiment Analysis of the S&amp;P 100</a:t>
            </a:r>
            <a:endParaRPr sz="1979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575" y="0"/>
            <a:ext cx="2945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817550" y="3098300"/>
            <a:ext cx="57027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University of Amsterdam Applied AI Research Seminar  Group 10:</a:t>
            </a:r>
            <a:endParaRPr sz="11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Jorge Matamala Yepes (13955764)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Antonina Anastasova (25854736)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Yifan Duan (13206850)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Jasmine Yang (15468666)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JANUARY. 15. 2024</a:t>
            </a:r>
            <a:endParaRPr sz="11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2817550" y="2826050"/>
            <a:ext cx="6132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-2908" l="5315" r="8818" t="6929"/>
          <a:stretch/>
        </p:blipFill>
        <p:spPr>
          <a:xfrm>
            <a:off x="666975" y="798900"/>
            <a:ext cx="7430625" cy="36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407000" y="328025"/>
            <a:ext cx="55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30">
                <a:latin typeface="Georgia"/>
                <a:ea typeface="Georgia"/>
                <a:cs typeface="Georgia"/>
                <a:sym typeface="Georgia"/>
              </a:rPr>
              <a:t>Latent Dirichlet Allocation (LDA)</a:t>
            </a:r>
            <a:endParaRPr sz="82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Earnings Call Transcript Data Processing for modelling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428800"/>
            <a:ext cx="57519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S&amp;P100 earnings call transcripts were processed by: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Removing punctuation, and cleaning contractions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Tokenizing, lemmatizing, and removing stop words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infrequent words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VADER model applied on full transcripts vs cleverly cleaned transcript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75" y="1109350"/>
            <a:ext cx="2347725" cy="2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VADER Overview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zh-TW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sentiment analysis model that evaluates text polarity (positive/negative) and intensity using a prebuilt lexicon.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zh-TW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Lexicon-Based</a:t>
            </a:r>
            <a:r>
              <a:rPr lang="zh-TW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Scores words based on their semantic orientation (positive or negative), aggregating results for document-level sentiment.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zh-TW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to earnings call transcripts, analyzing both full and prepared remarks sections (removing irrelevant sentences, parts and words).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zh-TW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Comparison: Compared VADER's performance with Hu-Liu (HL) and Loughran-McDonald (LM) lexicons for sentiment accuracy in financial contexts.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18432" l="0" r="0" t="19548"/>
          <a:stretch/>
        </p:blipFill>
        <p:spPr>
          <a:xfrm>
            <a:off x="987575" y="3026271"/>
            <a:ext cx="7168852" cy="185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577" y="667625"/>
            <a:ext cx="7168849" cy="18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987575" y="152525"/>
            <a:ext cx="2731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Full Transcript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987575" y="2558300"/>
            <a:ext cx="4232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leverly Cleaned Transcript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4617800" y="983825"/>
            <a:ext cx="2021700" cy="32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/>
          <p:nvPr/>
        </p:nvSpPr>
        <p:spPr>
          <a:xfrm>
            <a:off x="4617800" y="3391125"/>
            <a:ext cx="2021700" cy="32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688" y="28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180">
                <a:latin typeface="Georgia"/>
                <a:ea typeface="Georgia"/>
                <a:cs typeface="Georgia"/>
                <a:sym typeface="Georgia"/>
              </a:rPr>
              <a:t>VADER –  Sentiment Intensity Analyzer (SIA) Polarity Scoring </a:t>
            </a:r>
            <a:endParaRPr sz="92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49" name="Google Shape;149;p26"/>
          <p:cNvGraphicFramePr/>
          <p:nvPr/>
        </p:nvGraphicFramePr>
        <p:xfrm>
          <a:off x="2012325" y="99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{F20B97A5-5B47-47A7-A873-B77A5E0881F5}</a:tableStyleId>
              </a:tblPr>
              <a:tblGrid>
                <a:gridCol w="1600175"/>
                <a:gridCol w="1600175"/>
                <a:gridCol w="1600175"/>
              </a:tblGrid>
              <a:tr h="3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Sentimental Test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HL Dictionary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LM Dictionary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Positive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</a:tr>
              <a:tr h="3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Negative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</a:tr>
              <a:tr h="3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</a:tr>
            </a:tbl>
          </a:graphicData>
        </a:graphic>
      </p:graphicFrame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500" y="2680900"/>
            <a:ext cx="2179600" cy="21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575" y="2632825"/>
            <a:ext cx="2277076" cy="22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204825" y="362625"/>
            <a:ext cx="89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1920">
                <a:latin typeface="Georgia"/>
                <a:ea typeface="Georgia"/>
                <a:cs typeface="Georgia"/>
                <a:sym typeface="Georgia"/>
              </a:rPr>
              <a:t>VADER – Correlation Between Sentiment Percentages and Stock Price Returns</a:t>
            </a:r>
            <a:endParaRPr sz="192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62799" l="51245" r="0" t="0"/>
          <a:stretch/>
        </p:blipFill>
        <p:spPr>
          <a:xfrm>
            <a:off x="2007450" y="1181950"/>
            <a:ext cx="4761873" cy="354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50743" r="0" t="98369"/>
          <a:stretch/>
        </p:blipFill>
        <p:spPr>
          <a:xfrm>
            <a:off x="1806366" y="4918401"/>
            <a:ext cx="5001195" cy="1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62764" l="0" r="98510" t="0"/>
          <a:stretch/>
        </p:blipFill>
        <p:spPr>
          <a:xfrm>
            <a:off x="1655175" y="1228027"/>
            <a:ext cx="151202" cy="3690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630">
                <a:latin typeface="Georgia"/>
                <a:ea typeface="Georgia"/>
                <a:cs typeface="Georgia"/>
                <a:sym typeface="Georgia"/>
              </a:rPr>
              <a:t>Analysis on Price Changes</a:t>
            </a:r>
            <a:endParaRPr sz="92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00" y="1720188"/>
            <a:ext cx="4677724" cy="2152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6;p28"/>
          <p:cNvGraphicFramePr/>
          <p:nvPr/>
        </p:nvGraphicFramePr>
        <p:xfrm>
          <a:off x="5336875" y="1226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{F20B97A5-5B47-47A7-A873-B77A5E0881F5}</a:tableStyleId>
              </a:tblPr>
              <a:tblGrid>
                <a:gridCol w="963300"/>
                <a:gridCol w="631025"/>
                <a:gridCol w="650975"/>
                <a:gridCol w="868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Return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to 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to 7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to 28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Positive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228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Negative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118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540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p28"/>
          <p:cNvGraphicFramePr/>
          <p:nvPr/>
        </p:nvGraphicFramePr>
        <p:xfrm>
          <a:off x="5336900" y="295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{F20B97A5-5B47-47A7-A873-B77A5E0881F5}</a:tableStyleId>
              </a:tblPr>
              <a:tblGrid>
                <a:gridCol w="1038050"/>
                <a:gridCol w="1038050"/>
                <a:gridCol w="1038050"/>
              </a:tblGrid>
              <a:tr h="3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Sentimental Test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HL Dictionary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LM Dictionary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Positive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</a:tr>
              <a:tr h="3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Negative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90EE90"/>
                    </a:solidFill>
                  </a:tcPr>
                </a:tc>
              </a:tr>
              <a:tr h="3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FinBERT Model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0201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Times New Roman"/>
              <a:buChar char="●"/>
            </a:pPr>
            <a:r>
              <a:rPr lang="zh-TW" sz="19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BERT: A powerful language model that understands the context of words in a sentence.</a:t>
            </a:r>
            <a:endParaRPr sz="19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0201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Times New Roman"/>
              <a:buChar char="●"/>
            </a:pPr>
            <a:r>
              <a:rPr lang="zh-TW" sz="19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FinBERT is a version of BERT fine-tuned specifically for financial text and sentiment analysis.</a:t>
            </a:r>
            <a:endParaRPr sz="19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0201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Times New Roman"/>
              <a:buChar char="●"/>
            </a:pPr>
            <a:r>
              <a:rPr lang="zh-TW" sz="19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FinBERT specializes in financial sentiment analysis, tailored for finance-related text.</a:t>
            </a:r>
            <a:endParaRPr sz="19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0201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Times New Roman"/>
              <a:buChar char="●"/>
            </a:pPr>
            <a:r>
              <a:rPr lang="zh-TW" sz="19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earnings calls, reports, and financial news to derive sentiment insights.</a:t>
            </a:r>
            <a:endParaRPr sz="19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0201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Times New Roman"/>
              <a:buChar char="●"/>
            </a:pPr>
            <a:r>
              <a:rPr lang="zh-TW" sz="19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Hugging Face: A platform offering pre-trained models like FinBERT for easy integration into projects.</a:t>
            </a:r>
            <a:endParaRPr sz="19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0201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Times New Roman"/>
              <a:buChar char="●"/>
            </a:pPr>
            <a:r>
              <a:rPr lang="zh-TW" sz="19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Hugging Face Integration: Easy-to-use pre-trained model with APIs for quick deployment.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 Processing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Extracted participant names and corresponding speech from transcripts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Identified question-askers using the pattern "name – company name – title"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Focused on relevant speakers (company representatives) by excluding question-askers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FinBERT to calculate sentiment scores (negative, neutral, positive) for each participant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26888"/>
            <a:ext cx="8359644" cy="328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 Processing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63"/>
              <a:buFont typeface="Arial"/>
              <a:buNone/>
            </a:pPr>
            <a:r>
              <a:rPr lang="zh-TW" sz="2730">
                <a:latin typeface="Georgia"/>
                <a:ea typeface="Georgia"/>
                <a:cs typeface="Georgia"/>
                <a:sym typeface="Georgia"/>
              </a:rPr>
              <a:t>Overview</a:t>
            </a:r>
            <a:endParaRPr sz="102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Considerations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Exploration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VADER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FinBERT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Q&amp;A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00" y="1341175"/>
            <a:ext cx="8181800" cy="195270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 Processing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How We Managed Lengthy Participant Speeches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280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Paragraph-Based Sentiment Analysis: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longer speeches, we split the text into paragraphs and performed sentiment analysis on each paragraph. This approach ensured that we maintained context while still managing the volume of text.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Sentence-by-Sentence Sentiment Analysis: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analyzed sentiment on a sentence-by-sentence basis, breaking down each participant's speech to capture sentiment shifts and nuances throughout their contribution.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Results GOOGLE by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– CEO Shows Positive Sentiment, CFO Less So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725" y="1423346"/>
            <a:ext cx="6028250" cy="31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Results DOW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– Negative and Positive Sentiment Across Quarters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00" y="1548475"/>
            <a:ext cx="8258001" cy="35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75" y="1692500"/>
            <a:ext cx="81534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204825" y="450100"/>
            <a:ext cx="88584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esults: Number of Negative sentence by Participant’s Title 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– The S</a:t>
            </a: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entimental Analysis by S</a:t>
            </a: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entences </a:t>
            </a: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FinBERT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70850" y="204775"/>
            <a:ext cx="858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2120">
                <a:latin typeface="Georgia"/>
                <a:ea typeface="Georgia"/>
                <a:cs typeface="Georgia"/>
                <a:sym typeface="Georgia"/>
              </a:rPr>
              <a:t>Results Intel 2022-Q2</a:t>
            </a:r>
            <a:endParaRPr sz="212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2120">
                <a:latin typeface="Georgia"/>
                <a:ea typeface="Georgia"/>
                <a:cs typeface="Georgia"/>
                <a:sym typeface="Georgia"/>
              </a:rPr>
              <a:t>– The Sentimental Analysis by Sentences from Finbert Model ——  </a:t>
            </a:r>
            <a:endParaRPr sz="212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825" y="1068100"/>
            <a:ext cx="5909225" cy="34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05925"/>
            <a:ext cx="861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120">
                <a:latin typeface="Georgia"/>
                <a:ea typeface="Georgia"/>
                <a:cs typeface="Georgia"/>
                <a:sym typeface="Georgia"/>
              </a:rPr>
              <a:t>Results </a:t>
            </a:r>
            <a:r>
              <a:rPr lang="zh-TW" sz="2120">
                <a:latin typeface="Georgia"/>
                <a:ea typeface="Georgia"/>
                <a:cs typeface="Georgia"/>
                <a:sym typeface="Georgia"/>
              </a:rPr>
              <a:t>Intel  2022-Q2</a:t>
            </a:r>
            <a:endParaRPr sz="212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120">
                <a:latin typeface="Georgia"/>
                <a:ea typeface="Georgia"/>
                <a:cs typeface="Georgia"/>
                <a:sym typeface="Georgia"/>
              </a:rPr>
              <a:t>–  The Sentimental Analysis by Sentences from Finbert Model </a:t>
            </a:r>
            <a:endParaRPr sz="21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483675" y="1377700"/>
            <a:ext cx="7833000" cy="3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hree </a:t>
            </a:r>
            <a:r>
              <a:rPr b="1"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Negative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Sentences (Probability Score=1) from the speeches of the CFO of INTEL in the 2022-Q2 earnings call: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“revenue was $15.3 billion, 15% below our original q2 guidance as our ccg and dcai businesses both </a:t>
            </a:r>
            <a:r>
              <a:rPr b="1"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underperformed</a:t>
            </a: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our expectations.”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“dcai revenue was $4.6 billion, </a:t>
            </a:r>
            <a:r>
              <a:rPr b="1"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below expectations</a:t>
            </a: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 16% year over year</a:t>
            </a: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oem inventory reductions, mix-related asp decline and competitive </a:t>
            </a:r>
            <a:r>
              <a:rPr b="1"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pressures.</a:t>
            </a: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“and maybe i'll just add, in terms of profitability, it was</a:t>
            </a: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disappointing </a:t>
            </a: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operating margins landed for the dcai business for sure.”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Conclusion and Q&amp;A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VADER and FinBERT for sentiment analysis of earnings call transcripts.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present no findings of strong correlation between sentiment and stock prices across all companies.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CEOs tended to express more positive sentiment than other speakers.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patterns showed some links to stock price movements for certain companies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work: 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Investigate further sentiment by different speaker roles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sector-specific sentiment patterns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additional financial models for better accuracy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the correlation between some very negative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sentences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the stock movement before and after the earnings call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83775" y="445900"/>
            <a:ext cx="22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293"/>
              <a:buFont typeface="Arial"/>
              <a:buNone/>
            </a:pPr>
            <a:r>
              <a:rPr lang="zh-TW" sz="2730">
                <a:latin typeface="Georgia"/>
                <a:ea typeface="Georgia"/>
                <a:cs typeface="Georgia"/>
                <a:sym typeface="Georgia"/>
              </a:rPr>
              <a:t>Data Sources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675" y="1211925"/>
            <a:ext cx="479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S&amp;P 100</a:t>
            </a: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Earnings Call</a:t>
            </a: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Transcripts  </a:t>
            </a:r>
            <a:r>
              <a:rPr lang="zh-TW" sz="15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Earnings Call Transcripts | The Motley Fool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19,000 earnings call transcripts from firms, sourced from.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these calls, companies present their performance, opportunities, and risks to investors, who then have the opportunity to raise concerns and ask questions.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Yahoo Finance Historical stock price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75" y="1465876"/>
            <a:ext cx="3402775" cy="26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293"/>
              <a:buFont typeface="Arial"/>
              <a:buNone/>
            </a:pPr>
            <a:r>
              <a:rPr lang="zh-TW" sz="2730">
                <a:latin typeface="Georgia"/>
                <a:ea typeface="Georgia"/>
                <a:cs typeface="Georgia"/>
                <a:sym typeface="Georgia"/>
              </a:rPr>
              <a:t>Key Considerations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280675"/>
            <a:ext cx="85206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there a correlation between stock prices and sentiment scores from earnings calls?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earnings calls influence stock price movements?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sentiment of the call, and what common words or topics emerge?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stock price change before and after the call?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roles do participants play, and how do their contributions shape sentiment?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sentiment patterns differ across participant groups in the call?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Very, very long transcripts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we detect </a:t>
            </a:r>
            <a:r>
              <a:rPr b="1"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these transcripts?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What’s the best approach to analyze this?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395" y="2244400"/>
            <a:ext cx="2528275" cy="26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30">
                <a:latin typeface="Georgia"/>
                <a:ea typeface="Georgia"/>
                <a:cs typeface="Georgia"/>
                <a:sym typeface="Georgia"/>
              </a:rPr>
              <a:t>Data Exploration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50" y="1066900"/>
            <a:ext cx="6912749" cy="36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100" y="526875"/>
            <a:ext cx="5826576" cy="43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25" y="445025"/>
            <a:ext cx="4851200" cy="239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775" y="2410506"/>
            <a:ext cx="4178674" cy="21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49540" r="0" t="8659"/>
          <a:stretch/>
        </p:blipFill>
        <p:spPr>
          <a:xfrm>
            <a:off x="4482487" y="1377925"/>
            <a:ext cx="4613926" cy="313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642475" y="1009275"/>
            <a:ext cx="3000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transcript  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(delete role specific word)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582738" y="931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cleverly cleaned transcript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407000" y="328025"/>
            <a:ext cx="55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30">
                <a:latin typeface="Georgia"/>
                <a:ea typeface="Georgia"/>
                <a:cs typeface="Georgia"/>
                <a:sym typeface="Georgia"/>
              </a:rPr>
              <a:t>Latent Dirichlet Allocation (LDA)</a:t>
            </a:r>
            <a:endParaRPr sz="82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13" y="1681550"/>
            <a:ext cx="4063775" cy="203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1"/>
          <p:cNvCxnSpPr>
            <a:stCxn id="110" idx="3"/>
            <a:endCxn id="111" idx="1"/>
          </p:cNvCxnSpPr>
          <p:nvPr/>
        </p:nvCxnSpPr>
        <p:spPr>
          <a:xfrm flipH="1" rot="10800000">
            <a:off x="3642475" y="1147125"/>
            <a:ext cx="940200" cy="14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